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8" r:id="rId3"/>
    <p:sldId id="291" r:id="rId4"/>
    <p:sldId id="285" r:id="rId5"/>
    <p:sldId id="302" r:id="rId6"/>
    <p:sldId id="294" r:id="rId7"/>
    <p:sldId id="284" r:id="rId8"/>
    <p:sldId id="297" r:id="rId9"/>
    <p:sldId id="299" r:id="rId10"/>
    <p:sldId id="257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4FE32"/>
    <a:srgbClr val="000066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notesViewPr>
    <p:cSldViewPr snapToGrid="0">
      <p:cViewPr varScale="1">
        <p:scale>
          <a:sx n="82" d="100"/>
          <a:sy n="82" d="100"/>
        </p:scale>
        <p:origin x="13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31DB9-233F-43BD-865C-0012EE2B3028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EA9C4-26F2-4342-8D83-42CF1CD2BB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42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EA9C4-26F2-4342-8D83-42CF1CD2BB0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65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EA9C4-26F2-4342-8D83-42CF1CD2BB0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5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EA9C4-26F2-4342-8D83-42CF1CD2BB0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482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EA9C4-26F2-4342-8D83-42CF1CD2BB0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303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EA9C4-26F2-4342-8D83-42CF1CD2BB0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95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C2D-5BBA-4CAD-B8CE-A8553E65B909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5AF1-D568-4508-A1A1-FBD9B70DD3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2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C2D-5BBA-4CAD-B8CE-A8553E65B909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5AF1-D568-4508-A1A1-FBD9B70DD3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47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C2D-5BBA-4CAD-B8CE-A8553E65B909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5AF1-D568-4508-A1A1-FBD9B70DD3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70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C2D-5BBA-4CAD-B8CE-A8553E65B909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5AF1-D568-4508-A1A1-FBD9B70DD3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C2D-5BBA-4CAD-B8CE-A8553E65B909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5AF1-D568-4508-A1A1-FBD9B70DD3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38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C2D-5BBA-4CAD-B8CE-A8553E65B909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5AF1-D568-4508-A1A1-FBD9B70DD3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9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C2D-5BBA-4CAD-B8CE-A8553E65B909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5AF1-D568-4508-A1A1-FBD9B70DD3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37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C2D-5BBA-4CAD-B8CE-A8553E65B909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5AF1-D568-4508-A1A1-FBD9B70DD3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41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C2D-5BBA-4CAD-B8CE-A8553E65B909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5AF1-D568-4508-A1A1-FBD9B70DD3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14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C2D-5BBA-4CAD-B8CE-A8553E65B909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5AF1-D568-4508-A1A1-FBD9B70DD3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43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C2D-5BBA-4CAD-B8CE-A8553E65B909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5AF1-D568-4508-A1A1-FBD9B70DD3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55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BC2D-5BBA-4CAD-B8CE-A8553E65B909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D5AF1-D568-4508-A1A1-FBD9B70DD3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12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86710"/>
            <a:ext cx="9144000" cy="1655762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rgbClr val="000066"/>
                </a:solidFill>
              </a:rPr>
              <a:t>Find your own PAACE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5737542"/>
            <a:ext cx="12192000" cy="1120458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127" y="1376294"/>
            <a:ext cx="2010033" cy="19206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0"/>
            <a:ext cx="12192000" cy="1035424"/>
          </a:xfrm>
          <a:prstGeom prst="rect">
            <a:avLst/>
          </a:prstGeom>
          <a:solidFill>
            <a:srgbClr val="C4F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422"/>
            <a:ext cx="9144000" cy="1018154"/>
          </a:xfrm>
        </p:spPr>
        <p:txBody>
          <a:bodyPr/>
          <a:lstStyle/>
          <a:p>
            <a:r>
              <a:rPr lang="en-GB" b="1" dirty="0">
                <a:solidFill>
                  <a:srgbClr val="000066"/>
                </a:solidFill>
              </a:rPr>
              <a:t>Pitreavie AAC Endurance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63521" y="5686390"/>
            <a:ext cx="9144000" cy="10181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Ready Steady Go Pitreavie!</a:t>
            </a:r>
          </a:p>
        </p:txBody>
      </p:sp>
    </p:spTree>
    <p:extLst>
      <p:ext uri="{BB962C8B-B14F-4D97-AF65-F5344CB8AC3E}">
        <p14:creationId xmlns:p14="http://schemas.microsoft.com/office/powerpoint/2010/main" val="3996461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1035424"/>
          </a:xfrm>
          <a:prstGeom prst="rect">
            <a:avLst/>
          </a:prstGeom>
          <a:solidFill>
            <a:srgbClr val="C4F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29" y="182562"/>
            <a:ext cx="9116412" cy="67029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0066"/>
                </a:solidFill>
                <a:latin typeface="+mn-lt"/>
              </a:rPr>
              <a:t>PAACE: A new name and a new vision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6822" y="1409699"/>
            <a:ext cx="1115310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>
                <a:solidFill>
                  <a:srgbClr val="000066"/>
                </a:solidFill>
              </a:rPr>
              <a:t>“As an integral part of Pitreavie AAC we will help runners of all abilities to achieve their personal running goals in a friendly and supportive environment”</a:t>
            </a:r>
          </a:p>
          <a:p>
            <a:pPr marL="0" indent="0" algn="ctr">
              <a:buNone/>
            </a:pPr>
            <a:endParaRPr lang="en-GB" sz="3200" b="1" dirty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0066"/>
                </a:solidFill>
              </a:rPr>
              <a:t>INCLUSIVE: We will be welcoming to all and ensure all abilities are catered for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0066"/>
                </a:solidFill>
              </a:rPr>
              <a:t>STRUCTURED: Training will be designed around set objectives/goals; train together, develop together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0066"/>
                </a:solidFill>
              </a:rPr>
              <a:t>COMPETITIVE: We will encourage participation in events and promote healthy competition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0066"/>
                </a:solidFill>
              </a:rPr>
              <a:t>ENJOYABLE: We will foster a ‘Team PAACE’ spirit through running and socialising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0066"/>
                </a:solidFill>
              </a:rPr>
              <a:t>SUPPORTIVE: We will create a supportive environment with a focus on Health &amp; Mental Wellbeing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1" y="5761037"/>
            <a:ext cx="12192000" cy="109696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  <a:hlinkClick r:id="rId3" action="ppaction://hlinksldjump"/>
              </a:rPr>
              <a:t>Back to 'Time for a Plan'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A7D45A9-B63C-4302-AAD4-2446DF350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490" y="32186"/>
            <a:ext cx="958157" cy="97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3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6980349" y="2111173"/>
            <a:ext cx="4850581" cy="1301513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rgbClr val="000066"/>
                </a:solidFill>
              </a:rPr>
              <a:t>            PAACE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97688" y="2096320"/>
            <a:ext cx="5088674" cy="13163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rgbClr val="000066"/>
                </a:solidFill>
              </a:rPr>
              <a:t>RSGP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1035424"/>
          </a:xfrm>
          <a:prstGeom prst="rect">
            <a:avLst/>
          </a:prstGeom>
          <a:solidFill>
            <a:srgbClr val="C4F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29" y="182562"/>
            <a:ext cx="9348232" cy="67029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0066"/>
                </a:solidFill>
                <a:latin typeface="+mn-lt"/>
              </a:rPr>
              <a:t>The PAACE pathway…a program for 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5912806"/>
            <a:ext cx="12192000" cy="945194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  <a:hlinkClick r:id="rId3" action="ppaction://hlinksldjump"/>
              </a:rPr>
              <a:t>Back to 'Time for a Plan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1897689" y="1232009"/>
            <a:ext cx="9933240" cy="682580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00"/>
                </a:solidFill>
              </a:rPr>
              <a:t>Pitreavie AAC Endurance</a:t>
            </a:r>
          </a:p>
        </p:txBody>
      </p:sp>
      <p:sp>
        <p:nvSpPr>
          <p:cNvPr id="13" name="Oval 12"/>
          <p:cNvSpPr/>
          <p:nvPr/>
        </p:nvSpPr>
        <p:spPr>
          <a:xfrm>
            <a:off x="2042563" y="2222823"/>
            <a:ext cx="1094704" cy="10818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Ready</a:t>
            </a:r>
          </a:p>
        </p:txBody>
      </p:sp>
      <p:sp>
        <p:nvSpPr>
          <p:cNvPr id="14" name="Oval 13"/>
          <p:cNvSpPr/>
          <p:nvPr/>
        </p:nvSpPr>
        <p:spPr>
          <a:xfrm>
            <a:off x="5062216" y="2198725"/>
            <a:ext cx="1094704" cy="10818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b="1" dirty="0"/>
              <a:t>Steady</a:t>
            </a:r>
          </a:p>
        </p:txBody>
      </p:sp>
      <p:sp>
        <p:nvSpPr>
          <p:cNvPr id="15" name="Oval 14"/>
          <p:cNvSpPr/>
          <p:nvPr/>
        </p:nvSpPr>
        <p:spPr>
          <a:xfrm>
            <a:off x="8096955" y="2211700"/>
            <a:ext cx="1094704" cy="10818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b="1" dirty="0"/>
              <a:t>Go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16447" y="2435732"/>
            <a:ext cx="77296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b="1" dirty="0"/>
              <a:t>Couch</a:t>
            </a:r>
          </a:p>
          <a:p>
            <a:pPr algn="ctr"/>
            <a:r>
              <a:rPr lang="en-GB" b="1" dirty="0"/>
              <a:t>to 5k</a:t>
            </a:r>
          </a:p>
        </p:txBody>
      </p:sp>
      <p:cxnSp>
        <p:nvCxnSpPr>
          <p:cNvPr id="18" name="Straight Arrow Connector 17"/>
          <p:cNvCxnSpPr>
            <a:stCxn id="13" idx="6"/>
            <a:endCxn id="16" idx="1"/>
          </p:cNvCxnSpPr>
          <p:nvPr/>
        </p:nvCxnSpPr>
        <p:spPr>
          <a:xfrm flipV="1">
            <a:off x="3137267" y="2758898"/>
            <a:ext cx="379180" cy="4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  <a:endCxn id="14" idx="2"/>
          </p:cNvCxnSpPr>
          <p:nvPr/>
        </p:nvCxnSpPr>
        <p:spPr>
          <a:xfrm flipV="1">
            <a:off x="4289416" y="2739638"/>
            <a:ext cx="772800" cy="19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44151" y="2564185"/>
            <a:ext cx="106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5k to 10k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156920" y="2739638"/>
            <a:ext cx="481729" cy="9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67534" y="2748851"/>
            <a:ext cx="629421" cy="5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83591" y="2548894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10k + + +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9212409" y="2758897"/>
            <a:ext cx="12693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5120" y="1242116"/>
            <a:ext cx="1596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66"/>
                </a:solidFill>
              </a:rPr>
              <a:t>Overarching</a:t>
            </a:r>
          </a:p>
          <a:p>
            <a:pPr algn="ctr"/>
            <a:r>
              <a:rPr lang="en-GB" sz="2000" b="1" dirty="0">
                <a:solidFill>
                  <a:srgbClr val="000066"/>
                </a:solidFill>
              </a:rPr>
              <a:t>Running Club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1287" y="2540831"/>
            <a:ext cx="1427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0066"/>
                </a:solidFill>
              </a:rPr>
              <a:t>Sub-Groups</a:t>
            </a:r>
          </a:p>
        </p:txBody>
      </p:sp>
      <p:sp>
        <p:nvSpPr>
          <p:cNvPr id="34" name="Pentagon 33"/>
          <p:cNvSpPr/>
          <p:nvPr/>
        </p:nvSpPr>
        <p:spPr>
          <a:xfrm>
            <a:off x="1897689" y="3619055"/>
            <a:ext cx="4235826" cy="611499"/>
          </a:xfrm>
          <a:prstGeom prst="homePlate">
            <a:avLst/>
          </a:prstGeom>
          <a:gradFill>
            <a:gsLst>
              <a:gs pos="0">
                <a:srgbClr val="FFC000"/>
              </a:gs>
              <a:gs pos="40000">
                <a:schemeClr val="accent4">
                  <a:lumMod val="60000"/>
                  <a:lumOff val="40000"/>
                </a:schemeClr>
              </a:gs>
              <a:gs pos="61000">
                <a:srgbClr val="FF0000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0066"/>
                </a:solidFill>
              </a:rPr>
              <a:t>Bespoke C</a:t>
            </a:r>
            <a:r>
              <a:rPr lang="en-GB" sz="1400" b="1" dirty="0">
                <a:solidFill>
                  <a:srgbClr val="000066"/>
                </a:solidFill>
              </a:rPr>
              <a:t>2</a:t>
            </a:r>
            <a:r>
              <a:rPr lang="en-GB" b="1" dirty="0">
                <a:solidFill>
                  <a:srgbClr val="000066"/>
                </a:solidFill>
              </a:rPr>
              <a:t>5K Program</a:t>
            </a:r>
          </a:p>
        </p:txBody>
      </p:sp>
      <p:sp>
        <p:nvSpPr>
          <p:cNvPr id="36" name="Pentagon 35"/>
          <p:cNvSpPr/>
          <p:nvPr/>
        </p:nvSpPr>
        <p:spPr>
          <a:xfrm>
            <a:off x="8201465" y="3619053"/>
            <a:ext cx="3629464" cy="611499"/>
          </a:xfrm>
          <a:prstGeom prst="homePlate">
            <a:avLst/>
          </a:prstGeom>
          <a:gradFill flip="none" rotWithShape="1">
            <a:gsLst>
              <a:gs pos="25000">
                <a:srgbClr val="00B050"/>
              </a:gs>
              <a:gs pos="48000">
                <a:srgbClr val="92D050"/>
              </a:gs>
              <a:gs pos="100000">
                <a:srgbClr val="92D050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0066"/>
                </a:solidFill>
              </a:rPr>
              <a:t>PAACE Training Plan</a:t>
            </a:r>
          </a:p>
        </p:txBody>
      </p:sp>
      <p:sp>
        <p:nvSpPr>
          <p:cNvPr id="35" name="Pentagon 34"/>
          <p:cNvSpPr/>
          <p:nvPr/>
        </p:nvSpPr>
        <p:spPr>
          <a:xfrm>
            <a:off x="5267459" y="3619053"/>
            <a:ext cx="3398239" cy="611499"/>
          </a:xfrm>
          <a:prstGeom prst="homePlate">
            <a:avLst/>
          </a:prstGeom>
          <a:gradFill>
            <a:gsLst>
              <a:gs pos="0">
                <a:srgbClr val="92D050"/>
              </a:gs>
              <a:gs pos="27000">
                <a:srgbClr val="C4FE32"/>
              </a:gs>
              <a:gs pos="60000">
                <a:srgbClr val="FFC000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0066"/>
                </a:solidFill>
              </a:rPr>
              <a:t>Transition Program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7483" y="3576030"/>
            <a:ext cx="1192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66"/>
                </a:solidFill>
              </a:rPr>
              <a:t>Training</a:t>
            </a:r>
          </a:p>
          <a:p>
            <a:pPr algn="ctr"/>
            <a:r>
              <a:rPr lang="en-GB" sz="2000" b="1" dirty="0">
                <a:solidFill>
                  <a:srgbClr val="000066"/>
                </a:solidFill>
              </a:rPr>
              <a:t>Programs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465" y="4744418"/>
            <a:ext cx="1510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66"/>
                </a:solidFill>
              </a:rPr>
              <a:t>Events &amp;</a:t>
            </a:r>
          </a:p>
          <a:p>
            <a:pPr algn="ctr"/>
            <a:r>
              <a:rPr lang="en-GB" sz="2000" b="1" dirty="0">
                <a:solidFill>
                  <a:srgbClr val="000066"/>
                </a:solidFill>
              </a:rPr>
              <a:t>Competition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64541" y="4228880"/>
            <a:ext cx="184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66"/>
                </a:solidFill>
              </a:rPr>
              <a:t>Parkrun Series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405639" y="5538839"/>
            <a:ext cx="210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66"/>
                </a:solidFill>
              </a:rPr>
              <a:t>Endurance Series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64815" y="4805016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66"/>
                </a:solidFill>
              </a:rPr>
              <a:t>Speed/Short Race Series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57909" y="4507905"/>
            <a:ext cx="261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66"/>
                </a:solidFill>
              </a:rPr>
              <a:t>Covid Time Trial Series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55231" y="5123813"/>
            <a:ext cx="2587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66"/>
                </a:solidFill>
              </a:rPr>
              <a:t>5 mile handicap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66"/>
                </a:solidFill>
              </a:rPr>
              <a:t>XC Series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1EFD4D3-F0A4-466D-B4B6-F7DA4E54EC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490" y="32186"/>
            <a:ext cx="958157" cy="97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0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1035424"/>
          </a:xfrm>
          <a:prstGeom prst="rect">
            <a:avLst/>
          </a:prstGeom>
          <a:solidFill>
            <a:srgbClr val="C4F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29" y="182562"/>
            <a:ext cx="7854282" cy="67029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0066"/>
                </a:solidFill>
                <a:latin typeface="+mn-lt"/>
              </a:rPr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0" y="2063316"/>
            <a:ext cx="6192982" cy="292432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rgbClr val="000099"/>
              </a:buClr>
            </a:pPr>
            <a:r>
              <a:rPr lang="en-GB" sz="3600" b="1" dirty="0">
                <a:solidFill>
                  <a:srgbClr val="000066"/>
                </a:solidFill>
              </a:rPr>
              <a:t>Nicola Moriarty</a:t>
            </a:r>
          </a:p>
          <a:p>
            <a:pPr lvl="1">
              <a:spcAft>
                <a:spcPts val="600"/>
              </a:spcAft>
              <a:buClr>
                <a:srgbClr val="000099"/>
              </a:buClr>
            </a:pPr>
            <a:r>
              <a:rPr lang="en-GB" b="1" dirty="0">
                <a:solidFill>
                  <a:srgbClr val="000066"/>
                </a:solidFill>
              </a:rPr>
              <a:t>PAAC Running Coach/RSGP Jog Leader</a:t>
            </a:r>
          </a:p>
          <a:p>
            <a:pPr>
              <a:spcAft>
                <a:spcPts val="600"/>
              </a:spcAft>
              <a:buClr>
                <a:srgbClr val="000099"/>
              </a:buClr>
            </a:pPr>
            <a:r>
              <a:rPr lang="en-GB" sz="3600" b="1" dirty="0">
                <a:solidFill>
                  <a:srgbClr val="000066"/>
                </a:solidFill>
              </a:rPr>
              <a:t>Campbell Blair</a:t>
            </a:r>
          </a:p>
          <a:p>
            <a:pPr lvl="1">
              <a:spcAft>
                <a:spcPts val="600"/>
              </a:spcAft>
              <a:buClr>
                <a:srgbClr val="000099"/>
              </a:buClr>
            </a:pPr>
            <a:r>
              <a:rPr lang="en-GB" b="1" dirty="0">
                <a:solidFill>
                  <a:srgbClr val="000066"/>
                </a:solidFill>
              </a:rPr>
              <a:t>PAACE Team Manager/Jog Leader</a:t>
            </a:r>
          </a:p>
          <a:p>
            <a:pPr>
              <a:spcAft>
                <a:spcPts val="600"/>
              </a:spcAft>
              <a:buClr>
                <a:srgbClr val="000099"/>
              </a:buClr>
            </a:pPr>
            <a:endParaRPr lang="en-GB" b="1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  <a:buClr>
                <a:srgbClr val="000099"/>
              </a:buClr>
            </a:pPr>
            <a:endParaRPr lang="en-GB" b="1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  <a:buClr>
                <a:srgbClr val="000099"/>
              </a:buClr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" y="5761037"/>
            <a:ext cx="12192000" cy="109696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260" y="1237047"/>
            <a:ext cx="2636387" cy="4442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7" y="1158991"/>
            <a:ext cx="2636387" cy="4478478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CAAC19F-D213-442A-BC84-C678816F0D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490" y="32186"/>
            <a:ext cx="958157" cy="97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3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1035424"/>
          </a:xfrm>
          <a:prstGeom prst="rect">
            <a:avLst/>
          </a:prstGeom>
          <a:solidFill>
            <a:srgbClr val="C4F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29" y="182562"/>
            <a:ext cx="7854282" cy="67029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0066"/>
                </a:solidFill>
                <a:latin typeface="+mn-lt"/>
              </a:rPr>
              <a:t>Background: PRR - A group in decline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6529" y="1222561"/>
            <a:ext cx="6103912" cy="43513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rgbClr val="000099"/>
              </a:buClr>
            </a:pPr>
            <a:r>
              <a:rPr lang="en-GB" sz="2000" b="1" dirty="0">
                <a:solidFill>
                  <a:srgbClr val="000066"/>
                </a:solidFill>
              </a:rPr>
              <a:t>Long established club, but focus on T&amp;F; </a:t>
            </a:r>
            <a:r>
              <a:rPr lang="en-GB" sz="2000" dirty="0">
                <a:solidFill>
                  <a:srgbClr val="000066"/>
                </a:solidFill>
              </a:rPr>
              <a:t>limited engagement with Road Runners.</a:t>
            </a:r>
          </a:p>
          <a:p>
            <a:pPr>
              <a:spcAft>
                <a:spcPts val="600"/>
              </a:spcAft>
              <a:buClr>
                <a:srgbClr val="000099"/>
              </a:buClr>
            </a:pPr>
            <a:r>
              <a:rPr lang="en-GB" sz="2000" b="1" dirty="0">
                <a:solidFill>
                  <a:srgbClr val="000066"/>
                </a:solidFill>
              </a:rPr>
              <a:t>Losing members and struggling to attract new runners; </a:t>
            </a:r>
            <a:r>
              <a:rPr lang="en-GB" sz="2000" dirty="0">
                <a:solidFill>
                  <a:srgbClr val="000066"/>
                </a:solidFill>
              </a:rPr>
              <a:t>60 members down to 30.</a:t>
            </a:r>
          </a:p>
          <a:p>
            <a:pPr>
              <a:spcAft>
                <a:spcPts val="600"/>
              </a:spcAft>
              <a:buClr>
                <a:srgbClr val="000099"/>
              </a:buClr>
            </a:pPr>
            <a:r>
              <a:rPr lang="en-GB" sz="2000" b="1" dirty="0">
                <a:solidFill>
                  <a:srgbClr val="000066"/>
                </a:solidFill>
              </a:rPr>
              <a:t>Low training attendance, with runners isolated on long runs.</a:t>
            </a:r>
          </a:p>
          <a:p>
            <a:pPr>
              <a:spcAft>
                <a:spcPts val="600"/>
              </a:spcAft>
              <a:buClr>
                <a:srgbClr val="000099"/>
              </a:buClr>
            </a:pPr>
            <a:r>
              <a:rPr lang="en-GB" sz="2000" b="1" dirty="0">
                <a:solidFill>
                  <a:srgbClr val="000066"/>
                </a:solidFill>
              </a:rPr>
              <a:t>Lack of training plan or structure.</a:t>
            </a:r>
          </a:p>
          <a:p>
            <a:pPr>
              <a:spcAft>
                <a:spcPts val="600"/>
              </a:spcAft>
              <a:buClr>
                <a:srgbClr val="000099"/>
              </a:buClr>
            </a:pPr>
            <a:r>
              <a:rPr lang="en-GB" sz="2000" b="1" dirty="0">
                <a:solidFill>
                  <a:srgbClr val="000066"/>
                </a:solidFill>
              </a:rPr>
              <a:t>Limited promotion or member engagement.</a:t>
            </a:r>
          </a:p>
          <a:p>
            <a:pPr>
              <a:spcAft>
                <a:spcPts val="600"/>
              </a:spcAft>
              <a:buClr>
                <a:srgbClr val="000099"/>
              </a:buClr>
            </a:pPr>
            <a:r>
              <a:rPr lang="en-GB" sz="2000" b="1" dirty="0">
                <a:solidFill>
                  <a:srgbClr val="000066"/>
                </a:solidFill>
              </a:rPr>
              <a:t>Increased competition in the local area; </a:t>
            </a:r>
            <a:r>
              <a:rPr lang="en-GB" sz="2000" dirty="0">
                <a:solidFill>
                  <a:srgbClr val="000066"/>
                </a:solidFill>
              </a:rPr>
              <a:t>2 main running clubs (Carnegie and PH) and 2 jogscotland groups (JS Dunfermline and RSGP)</a:t>
            </a:r>
          </a:p>
          <a:p>
            <a:pPr>
              <a:spcAft>
                <a:spcPts val="600"/>
              </a:spcAft>
              <a:buClr>
                <a:srgbClr val="000099"/>
              </a:buClr>
            </a:pPr>
            <a:r>
              <a:rPr lang="en-GB" sz="2000" b="1" dirty="0">
                <a:solidFill>
                  <a:srgbClr val="000066"/>
                </a:solidFill>
              </a:rPr>
              <a:t>Group at a crossroads – do we carry on?</a:t>
            </a:r>
          </a:p>
          <a:p>
            <a:pPr>
              <a:spcAft>
                <a:spcPts val="600"/>
              </a:spcAft>
              <a:buClr>
                <a:srgbClr val="000099"/>
              </a:buClr>
            </a:pPr>
            <a:endParaRPr lang="en-GB" sz="2000" b="1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  <a:buClr>
                <a:srgbClr val="000099"/>
              </a:buClr>
            </a:pPr>
            <a:endParaRPr lang="en-GB" sz="2000" b="1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  <a:buClr>
                <a:srgbClr val="000099"/>
              </a:buClr>
            </a:pP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1" y="5761037"/>
            <a:ext cx="12192000" cy="109696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441" y="1716608"/>
            <a:ext cx="5650523" cy="3363245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8048A42-06EB-4ED4-88D7-449E5E1A1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490" y="46700"/>
            <a:ext cx="958157" cy="97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0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ss, different, sport, bunch&#10;&#10;Description automatically generated">
            <a:extLst>
              <a:ext uri="{FF2B5EF4-FFF2-40B4-BE49-F238E27FC236}">
                <a16:creationId xmlns:a16="http://schemas.microsoft.com/office/drawing/2014/main" id="{73CCD621-E7B3-4DCB-BD3A-23890130D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242" y="1335420"/>
            <a:ext cx="4635887" cy="32773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0"/>
            <a:ext cx="12192000" cy="1035424"/>
          </a:xfrm>
          <a:prstGeom prst="rect">
            <a:avLst/>
          </a:prstGeom>
          <a:solidFill>
            <a:srgbClr val="C4F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29" y="182562"/>
            <a:ext cx="7854282" cy="67029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0066"/>
                </a:solidFill>
                <a:latin typeface="+mn-lt"/>
              </a:rPr>
              <a:t>Background: RSGP – From small acorns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6529" y="1265208"/>
            <a:ext cx="7068671" cy="4351338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00066"/>
                </a:solidFill>
              </a:rPr>
              <a:t>Founded in Spring 2016</a:t>
            </a:r>
          </a:p>
          <a:p>
            <a:r>
              <a:rPr lang="en-GB" sz="2400" b="1" dirty="0">
                <a:solidFill>
                  <a:srgbClr val="000066"/>
                </a:solidFill>
              </a:rPr>
              <a:t>Two newly qualified jogleaders</a:t>
            </a:r>
          </a:p>
          <a:p>
            <a:r>
              <a:rPr lang="en-GB" sz="2400" b="1" dirty="0">
                <a:solidFill>
                  <a:srgbClr val="000066"/>
                </a:solidFill>
              </a:rPr>
              <a:t>Vision to be friendly and inclusive</a:t>
            </a:r>
          </a:p>
          <a:p>
            <a:r>
              <a:rPr lang="en-GB" sz="2400" b="1" dirty="0">
                <a:solidFill>
                  <a:srgbClr val="000066"/>
                </a:solidFill>
              </a:rPr>
              <a:t>Kick-start the pathway from beginner to club runner, and break down the barriers in between</a:t>
            </a:r>
          </a:p>
          <a:p>
            <a:r>
              <a:rPr lang="en-GB" sz="2400" b="1" dirty="0">
                <a:solidFill>
                  <a:srgbClr val="000066"/>
                </a:solidFill>
              </a:rPr>
              <a:t>C2K program (READY) with transition to STEADIES</a:t>
            </a:r>
          </a:p>
          <a:p>
            <a:r>
              <a:rPr lang="en-GB" sz="2400" b="1" dirty="0">
                <a:solidFill>
                  <a:srgbClr val="000066"/>
                </a:solidFill>
              </a:rPr>
              <a:t>Focus on promoting good mental health</a:t>
            </a:r>
          </a:p>
          <a:p>
            <a:pPr marL="0" indent="0">
              <a:buNone/>
            </a:pPr>
            <a:endParaRPr lang="en-GB" sz="2400" b="1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0066"/>
                </a:solidFill>
              </a:rPr>
              <a:t>But…members not transitioning to PRR as hoped; risk that another sizeable club was being created.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5761037"/>
            <a:ext cx="12192000" cy="109696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222236" y="5025133"/>
            <a:ext cx="4878936" cy="523220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000066"/>
                </a:solidFill>
              </a:rPr>
              <a:t>#gettingfifefitonejoggeratatime</a:t>
            </a:r>
            <a:endParaRPr lang="en-GB" sz="2800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D694473-7DAA-45D4-9782-7701A712B2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490" y="32186"/>
            <a:ext cx="958157" cy="97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8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1035424"/>
          </a:xfrm>
          <a:prstGeom prst="rect">
            <a:avLst/>
          </a:prstGeom>
          <a:solidFill>
            <a:srgbClr val="C4F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29" y="182562"/>
            <a:ext cx="7854282" cy="67029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0066"/>
                </a:solidFill>
                <a:latin typeface="+mn-lt"/>
              </a:rPr>
              <a:t>Time for a plan…integrate to grow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5761037"/>
            <a:ext cx="12192000" cy="109696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022" y="1221086"/>
            <a:ext cx="4143942" cy="2364282"/>
          </a:xfrm>
          <a:prstGeom prst="rect">
            <a:avLst/>
          </a:prstGeom>
          <a:ln>
            <a:noFill/>
          </a:ln>
        </p:spPr>
      </p:pic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209014" y="1319695"/>
            <a:ext cx="7648008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000099"/>
              </a:buClr>
            </a:pPr>
            <a:r>
              <a:rPr lang="en-GB" sz="2400" b="1" dirty="0">
                <a:solidFill>
                  <a:srgbClr val="000066"/>
                </a:solidFill>
              </a:rPr>
              <a:t>Integration of PAACE and RSGP</a:t>
            </a:r>
          </a:p>
          <a:p>
            <a:pPr>
              <a:spcAft>
                <a:spcPts val="600"/>
              </a:spcAft>
              <a:buClr>
                <a:srgbClr val="000099"/>
              </a:buClr>
            </a:pPr>
            <a:r>
              <a:rPr lang="en-GB" sz="2400" b="1" dirty="0">
                <a:solidFill>
                  <a:srgbClr val="000066"/>
                </a:solidFill>
                <a:hlinkClick r:id="rId3" action="ppaction://hlinksldjump"/>
              </a:rPr>
              <a:t>A new vision &amp; objectives</a:t>
            </a:r>
            <a:endParaRPr lang="en-GB" sz="2400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  <a:buClr>
                <a:srgbClr val="000099"/>
              </a:buClr>
            </a:pPr>
            <a:r>
              <a:rPr lang="en-GB" sz="2400" b="1" dirty="0">
                <a:solidFill>
                  <a:srgbClr val="000066"/>
                </a:solidFill>
                <a:hlinkClick r:id="rId4" action="ppaction://hlinksldjump"/>
              </a:rPr>
              <a:t>The PAACE pathway</a:t>
            </a:r>
            <a:endParaRPr lang="en-GB" sz="2400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  <a:buClr>
                <a:srgbClr val="000099"/>
              </a:buClr>
            </a:pPr>
            <a:r>
              <a:rPr lang="en-GB" sz="2400" b="1" dirty="0">
                <a:solidFill>
                  <a:srgbClr val="000066"/>
                </a:solidFill>
              </a:rPr>
              <a:t>A Training plan designed for all</a:t>
            </a:r>
          </a:p>
          <a:p>
            <a:pPr>
              <a:spcAft>
                <a:spcPts val="600"/>
              </a:spcAft>
              <a:buClr>
                <a:srgbClr val="000099"/>
              </a:buClr>
            </a:pPr>
            <a:r>
              <a:rPr lang="en-GB" sz="2400" b="1" dirty="0">
                <a:solidFill>
                  <a:srgbClr val="000066"/>
                </a:solidFill>
              </a:rPr>
              <a:t>New routes/sessions to keep group together</a:t>
            </a:r>
          </a:p>
          <a:p>
            <a:pPr>
              <a:spcAft>
                <a:spcPts val="600"/>
              </a:spcAft>
              <a:buClr>
                <a:srgbClr val="000099"/>
              </a:buClr>
            </a:pPr>
            <a:r>
              <a:rPr lang="en-GB" sz="2400" b="1" dirty="0">
                <a:solidFill>
                  <a:srgbClr val="000066"/>
                </a:solidFill>
              </a:rPr>
              <a:t>We asked members for ideas &amp; feedback</a:t>
            </a:r>
          </a:p>
          <a:p>
            <a:pPr>
              <a:spcAft>
                <a:spcPts val="600"/>
              </a:spcAft>
              <a:buClr>
                <a:srgbClr val="000099"/>
              </a:buClr>
            </a:pPr>
            <a:r>
              <a:rPr lang="en-GB" sz="2400" b="1" dirty="0">
                <a:solidFill>
                  <a:srgbClr val="000066"/>
                </a:solidFill>
              </a:rPr>
              <a:t>Rebrand – time for a new name…</a:t>
            </a:r>
            <a:r>
              <a:rPr lang="en-GB" b="1" dirty="0">
                <a:solidFill>
                  <a:srgbClr val="000066"/>
                </a:solidFill>
              </a:rPr>
              <a:t>       </a:t>
            </a:r>
          </a:p>
          <a:p>
            <a:pPr marL="0" indent="0" algn="ctr">
              <a:spcAft>
                <a:spcPts val="600"/>
              </a:spcAft>
              <a:buClr>
                <a:srgbClr val="000099"/>
              </a:buClr>
              <a:buNone/>
            </a:pPr>
            <a:r>
              <a:rPr lang="en-GB" b="1" dirty="0">
                <a:solidFill>
                  <a:srgbClr val="000066"/>
                </a:solidFill>
              </a:rPr>
              <a:t>… Pitreavie AAC Endurance was formed</a:t>
            </a:r>
            <a:r>
              <a:rPr lang="en-GB" dirty="0">
                <a:solidFill>
                  <a:srgbClr val="000066"/>
                </a:solidFill>
              </a:rPr>
              <a:t>!</a:t>
            </a:r>
          </a:p>
          <a:p>
            <a:pPr>
              <a:spcAft>
                <a:spcPts val="600"/>
              </a:spcAft>
              <a:buClr>
                <a:srgbClr val="000099"/>
              </a:buClr>
            </a:pPr>
            <a:endParaRPr lang="en-GB" sz="1800" b="1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  <a:buClr>
                <a:srgbClr val="000099"/>
              </a:buClr>
            </a:pPr>
            <a:endParaRPr lang="en-GB" sz="1800" b="1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  <a:buClr>
                <a:srgbClr val="000099"/>
              </a:buClr>
            </a:pPr>
            <a:endParaRPr lang="en-GB" sz="18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98AC29C-5E38-432D-AF93-D418B6CE7A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490" y="32186"/>
            <a:ext cx="958157" cy="971049"/>
          </a:xfrm>
          <a:prstGeom prst="rect">
            <a:avLst/>
          </a:prstGeom>
        </p:spPr>
      </p:pic>
      <p:pic>
        <p:nvPicPr>
          <p:cNvPr id="7" name="Picture 6" descr="A picture containing grass, different, sport, bunch&#10;&#10;Description automatically generated">
            <a:extLst>
              <a:ext uri="{FF2B5EF4-FFF2-40B4-BE49-F238E27FC236}">
                <a16:creationId xmlns:a16="http://schemas.microsoft.com/office/drawing/2014/main" id="{5EA21947-A58A-412D-ACA2-895498A52C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95" y="3675372"/>
            <a:ext cx="4033596" cy="285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1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1035424"/>
          </a:xfrm>
          <a:prstGeom prst="rect">
            <a:avLst/>
          </a:prstGeom>
          <a:solidFill>
            <a:srgbClr val="C4F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29" y="182562"/>
            <a:ext cx="7854282" cy="67029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0066"/>
                </a:solidFill>
                <a:latin typeface="+mn-lt"/>
              </a:rPr>
              <a:t>Promote, Engage, Deliver…and repeat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6528" y="1344576"/>
            <a:ext cx="7103242" cy="39664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0066"/>
                </a:solidFill>
              </a:rPr>
              <a:t>Relaunch – time to promote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0066"/>
                </a:solidFill>
              </a:rPr>
              <a:t>Enhanced social media presence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0066"/>
                </a:solidFill>
              </a:rPr>
              <a:t>Enquiries prioritised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0066"/>
                </a:solidFill>
              </a:rPr>
              <a:t>New Training plan well received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0066"/>
                </a:solidFill>
              </a:rPr>
              <a:t>We proved sessions could be inclusive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0066"/>
                </a:solidFill>
              </a:rPr>
              <a:t>A new events format to encourage participation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0066"/>
                </a:solidFill>
              </a:rPr>
              <a:t>#</a:t>
            </a:r>
            <a:r>
              <a:rPr lang="en-GB" sz="2400" b="1" dirty="0" err="1">
                <a:solidFill>
                  <a:srgbClr val="000066"/>
                </a:solidFill>
              </a:rPr>
              <a:t>TeamPAACE</a:t>
            </a:r>
            <a:r>
              <a:rPr lang="en-GB" sz="2400" b="1" dirty="0">
                <a:solidFill>
                  <a:srgbClr val="000066"/>
                </a:solidFill>
              </a:rPr>
              <a:t> – a new identity and culture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0066"/>
                </a:solidFill>
              </a:rPr>
              <a:t>Continued promotion as we grew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1" y="5831464"/>
            <a:ext cx="12192000" cy="1026536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770" y="1171454"/>
            <a:ext cx="4651194" cy="2226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770" y="3455683"/>
            <a:ext cx="4600575" cy="22479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C781696-9B47-4A86-866D-3A49AF9D1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490" y="32186"/>
            <a:ext cx="958157" cy="97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0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1035424"/>
          </a:xfrm>
          <a:prstGeom prst="rect">
            <a:avLst/>
          </a:prstGeom>
          <a:solidFill>
            <a:srgbClr val="C4F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29" y="182562"/>
            <a:ext cx="7055792" cy="67029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0066"/>
                </a:solidFill>
                <a:latin typeface="+mn-lt"/>
              </a:rPr>
              <a:t>So far, so good! 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5912806"/>
            <a:ext cx="12192000" cy="945194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21220" y="3696235"/>
            <a:ext cx="592429" cy="1442434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4FE32"/>
                </a:solidFill>
              </a:rPr>
              <a:t>63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42431" y="4520484"/>
            <a:ext cx="592429" cy="618186"/>
          </a:xfrm>
          <a:prstGeom prst="rect">
            <a:avLst/>
          </a:prstGeom>
          <a:solidFill>
            <a:srgbClr val="C4F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66"/>
                </a:solidFill>
              </a:rPr>
              <a:t>29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150767" y="4237148"/>
            <a:ext cx="592429" cy="901521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4FE32"/>
                </a:solidFill>
              </a:rPr>
              <a:t>40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71978" y="3206838"/>
            <a:ext cx="592429" cy="1931831"/>
          </a:xfrm>
          <a:prstGeom prst="rect">
            <a:avLst/>
          </a:prstGeom>
          <a:solidFill>
            <a:srgbClr val="C4F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66"/>
                </a:solidFill>
              </a:rPr>
              <a:t>90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93189" y="1983346"/>
            <a:ext cx="592429" cy="3155324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4FE32"/>
                </a:solidFill>
              </a:rPr>
              <a:t>141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14400" y="1626683"/>
            <a:ext cx="592429" cy="3511986"/>
          </a:xfrm>
          <a:prstGeom prst="rect">
            <a:avLst/>
          </a:prstGeom>
          <a:solidFill>
            <a:srgbClr val="C4F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66"/>
                </a:solidFill>
              </a:rPr>
              <a:t>167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022736" y="1091942"/>
            <a:ext cx="592429" cy="4046727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4FE32"/>
                </a:solidFill>
              </a:rPr>
              <a:t>210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220" y="5209957"/>
            <a:ext cx="59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Mar 15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42431" y="5209957"/>
            <a:ext cx="59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Mar 16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50766" y="5209957"/>
            <a:ext cx="59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Mar 17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71978" y="5209957"/>
            <a:ext cx="59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Mar 18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593189" y="5209957"/>
            <a:ext cx="59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Mar 19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14400" y="5209957"/>
            <a:ext cx="59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Mar 20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22735" y="5209957"/>
            <a:ext cx="59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Mar 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3139" y="5149177"/>
            <a:ext cx="479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66"/>
                </a:solidFill>
              </a:rPr>
              <a:t>Promoting participation in events &amp; generating more prize winners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9893" y="1870231"/>
            <a:ext cx="1661376" cy="3387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146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709892" y="2203140"/>
            <a:ext cx="605308" cy="338733"/>
          </a:xfrm>
          <a:prstGeom prst="rect">
            <a:avLst/>
          </a:prstGeom>
          <a:solidFill>
            <a:srgbClr val="C4F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0066"/>
                </a:solidFill>
              </a:rPr>
              <a:t>35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709892" y="2705415"/>
            <a:ext cx="2459866" cy="3387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212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709892" y="3038324"/>
            <a:ext cx="1081826" cy="338733"/>
          </a:xfrm>
          <a:prstGeom prst="rect">
            <a:avLst/>
          </a:prstGeom>
          <a:solidFill>
            <a:srgbClr val="C4F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0066"/>
                </a:solidFill>
              </a:rPr>
              <a:t>55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69757" y="1854931"/>
            <a:ext cx="150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66"/>
                </a:solidFill>
              </a:rPr>
              <a:t>Performances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169757" y="2180074"/>
            <a:ext cx="97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66"/>
                </a:solidFill>
              </a:rPr>
              <a:t>Runners</a:t>
            </a:r>
          </a:p>
        </p:txBody>
      </p:sp>
      <p:cxnSp>
        <p:nvCxnSpPr>
          <p:cNvPr id="19" name="Straight Connector 18"/>
          <p:cNvCxnSpPr>
            <a:stCxn id="10" idx="3"/>
            <a:endCxn id="11" idx="1"/>
          </p:cNvCxnSpPr>
          <p:nvPr/>
        </p:nvCxnSpPr>
        <p:spPr>
          <a:xfrm flipV="1">
            <a:off x="8371269" y="2039597"/>
            <a:ext cx="7984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5" idx="3"/>
            <a:endCxn id="58" idx="1"/>
          </p:cNvCxnSpPr>
          <p:nvPr/>
        </p:nvCxnSpPr>
        <p:spPr>
          <a:xfrm flipV="1">
            <a:off x="7315200" y="2364740"/>
            <a:ext cx="1854557" cy="7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709891" y="3565506"/>
            <a:ext cx="4172757" cy="3387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356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709891" y="3898415"/>
            <a:ext cx="1880316" cy="338733"/>
          </a:xfrm>
          <a:prstGeom prst="rect">
            <a:avLst/>
          </a:prstGeom>
          <a:solidFill>
            <a:srgbClr val="C4F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0066"/>
                </a:solidFill>
              </a:rPr>
              <a:t>97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705754" y="4416916"/>
            <a:ext cx="5142809" cy="3387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434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705754" y="4749824"/>
            <a:ext cx="2051880" cy="338733"/>
          </a:xfrm>
          <a:prstGeom prst="rect">
            <a:avLst/>
          </a:prstGeom>
          <a:solidFill>
            <a:srgbClr val="C4F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0066"/>
                </a:solidFill>
              </a:rPr>
              <a:t>100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44750" y="2003174"/>
            <a:ext cx="72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2016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44750" y="2807905"/>
            <a:ext cx="72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2017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944750" y="3673342"/>
            <a:ext cx="72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2018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944750" y="4536899"/>
            <a:ext cx="72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2019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99651" y="1100978"/>
            <a:ext cx="479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66"/>
                </a:solidFill>
              </a:rPr>
              <a:t>PAACE Club Champs Participation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-100085" y="1109275"/>
            <a:ext cx="479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66"/>
                </a:solidFill>
              </a:rPr>
              <a:t>PRR – PAACE Members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59301" y="2333634"/>
            <a:ext cx="173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PAACE launched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March 2017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035233" y="3094379"/>
            <a:ext cx="2531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New Club Champ format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8051" y="1095618"/>
            <a:ext cx="587113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0066"/>
                </a:solidFill>
              </a:rPr>
              <a:t>KOR</a:t>
            </a:r>
          </a:p>
          <a:p>
            <a:pPr algn="ctr"/>
            <a:r>
              <a:rPr lang="en-GB" b="1" dirty="0">
                <a:solidFill>
                  <a:srgbClr val="000066"/>
                </a:solidFill>
              </a:rPr>
              <a:t>(50)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893F2E9-3270-4357-895C-81923508B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490" y="32186"/>
            <a:ext cx="958157" cy="97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8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1035424"/>
          </a:xfrm>
          <a:prstGeom prst="rect">
            <a:avLst/>
          </a:prstGeom>
          <a:solidFill>
            <a:srgbClr val="C4F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28" y="182562"/>
            <a:ext cx="10249753" cy="67029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0066"/>
                </a:solidFill>
                <a:latin typeface="+mn-lt"/>
              </a:rPr>
              <a:t>PAACE Takeaways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0182" y="1227136"/>
            <a:ext cx="11153105" cy="4351338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rgbClr val="000066"/>
                </a:solidFill>
              </a:rPr>
              <a:t>Have a plan and some structure </a:t>
            </a:r>
          </a:p>
          <a:p>
            <a:r>
              <a:rPr lang="en-GB" sz="2000" b="1" dirty="0">
                <a:solidFill>
                  <a:srgbClr val="000066"/>
                </a:solidFill>
              </a:rPr>
              <a:t>Be visible</a:t>
            </a:r>
          </a:p>
          <a:p>
            <a:r>
              <a:rPr lang="en-GB" sz="2000" b="1" dirty="0">
                <a:solidFill>
                  <a:srgbClr val="000066"/>
                </a:solidFill>
              </a:rPr>
              <a:t>#TeamPAACE: Create an identity and team culture</a:t>
            </a:r>
          </a:p>
          <a:p>
            <a:r>
              <a:rPr lang="en-GB" sz="2000" b="1" dirty="0">
                <a:solidFill>
                  <a:srgbClr val="000066"/>
                </a:solidFill>
              </a:rPr>
              <a:t>Be inclusive </a:t>
            </a:r>
          </a:p>
          <a:p>
            <a:r>
              <a:rPr lang="en-GB" sz="2000" b="1" dirty="0">
                <a:solidFill>
                  <a:srgbClr val="000066"/>
                </a:solidFill>
              </a:rPr>
              <a:t>Keep the group together (where possible) </a:t>
            </a:r>
          </a:p>
          <a:p>
            <a:r>
              <a:rPr lang="en-GB" sz="2000" b="1" dirty="0">
                <a:solidFill>
                  <a:srgbClr val="000066"/>
                </a:solidFill>
              </a:rPr>
              <a:t>Don’t be too technical</a:t>
            </a:r>
          </a:p>
          <a:p>
            <a:r>
              <a:rPr lang="en-GB" sz="2000" b="1" dirty="0">
                <a:solidFill>
                  <a:srgbClr val="000066"/>
                </a:solidFill>
              </a:rPr>
              <a:t>Keep members engaged and ask for feedback</a:t>
            </a:r>
          </a:p>
          <a:p>
            <a:r>
              <a:rPr lang="en-GB" sz="2000" b="1" dirty="0">
                <a:solidFill>
                  <a:srgbClr val="000066"/>
                </a:solidFill>
              </a:rPr>
              <a:t>Recognise all achievements</a:t>
            </a:r>
          </a:p>
          <a:p>
            <a:r>
              <a:rPr lang="en-GB" sz="2000" b="1" dirty="0">
                <a:solidFill>
                  <a:srgbClr val="000066"/>
                </a:solidFill>
              </a:rPr>
              <a:t>Encourage socialising outside of training nights</a:t>
            </a:r>
          </a:p>
          <a:p>
            <a:r>
              <a:rPr lang="en-GB" sz="2000" b="1" dirty="0">
                <a:solidFill>
                  <a:srgbClr val="000066"/>
                </a:solidFill>
              </a:rPr>
              <a:t>Get people involved</a:t>
            </a:r>
          </a:p>
          <a:p>
            <a:r>
              <a:rPr lang="en-GB" sz="2000" b="1" dirty="0">
                <a:solidFill>
                  <a:srgbClr val="000066"/>
                </a:solidFill>
              </a:rPr>
              <a:t>Have fun! Running and being part of a club should be enjoyable</a:t>
            </a:r>
          </a:p>
          <a:p>
            <a:endParaRPr lang="en-GB" sz="2000" b="1" dirty="0">
              <a:solidFill>
                <a:srgbClr val="000066"/>
              </a:solidFill>
            </a:endParaRPr>
          </a:p>
          <a:p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1" y="5761037"/>
            <a:ext cx="12192000" cy="109696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7F6AB6F-857E-449A-A184-E310DEF97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490" y="32186"/>
            <a:ext cx="958157" cy="97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3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1035424"/>
          </a:xfrm>
          <a:prstGeom prst="rect">
            <a:avLst/>
          </a:prstGeom>
          <a:solidFill>
            <a:srgbClr val="C4F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28" y="182562"/>
            <a:ext cx="9903311" cy="67029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0066"/>
                </a:solidFill>
                <a:latin typeface="+mn-lt"/>
              </a:rPr>
              <a:t>The End…or the beginning of the next chapter!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91291" y="3040554"/>
            <a:ext cx="6192982" cy="771324"/>
          </a:xfrm>
        </p:spPr>
        <p:txBody>
          <a:bodyPr>
            <a:noAutofit/>
          </a:bodyPr>
          <a:lstStyle/>
          <a:p>
            <a:pPr marL="0" indent="0" algn="ctr">
              <a:spcAft>
                <a:spcPts val="600"/>
              </a:spcAft>
              <a:buClr>
                <a:srgbClr val="000099"/>
              </a:buClr>
              <a:buNone/>
            </a:pPr>
            <a:r>
              <a:rPr lang="en-GB" sz="4800" b="1" dirty="0">
                <a:solidFill>
                  <a:srgbClr val="000066"/>
                </a:solidFill>
              </a:rPr>
              <a:t>Thanks for listening!</a:t>
            </a:r>
          </a:p>
          <a:p>
            <a:pPr algn="ctr">
              <a:spcAft>
                <a:spcPts val="600"/>
              </a:spcAft>
              <a:buClr>
                <a:srgbClr val="000099"/>
              </a:buClr>
            </a:pPr>
            <a:endParaRPr lang="en-GB" sz="4800" dirty="0"/>
          </a:p>
        </p:txBody>
      </p:sp>
      <p:sp>
        <p:nvSpPr>
          <p:cNvPr id="5" name="Rectangle 4"/>
          <p:cNvSpPr/>
          <p:nvPr/>
        </p:nvSpPr>
        <p:spPr>
          <a:xfrm>
            <a:off x="1" y="5761037"/>
            <a:ext cx="12192000" cy="109696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04" y="1227881"/>
            <a:ext cx="2485562" cy="1585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74" y="1214251"/>
            <a:ext cx="2485562" cy="1585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730" y="1214251"/>
            <a:ext cx="2572749" cy="15859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4273" y="3962804"/>
            <a:ext cx="2532982" cy="1605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4273" y="1217986"/>
            <a:ext cx="2532982" cy="15822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2374" y="3962804"/>
            <a:ext cx="2532983" cy="15662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9729" y="3982589"/>
            <a:ext cx="2572749" cy="15464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703" y="3962804"/>
            <a:ext cx="2423875" cy="160577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E7393AE-4948-4A78-AFE8-C6323D5E98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490" y="32186"/>
            <a:ext cx="958157" cy="97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1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3100</TotalTime>
  <Words>653</Words>
  <Application>Microsoft Office PowerPoint</Application>
  <PresentationFormat>Widescreen</PresentationFormat>
  <Paragraphs>140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Pitreavie AAC Endurance</vt:lpstr>
      <vt:lpstr>Introduction</vt:lpstr>
      <vt:lpstr>Background: PRR - A group in decline </vt:lpstr>
      <vt:lpstr>Background: RSGP – From small acorns</vt:lpstr>
      <vt:lpstr>Time for a plan…integrate to grow</vt:lpstr>
      <vt:lpstr>Promote, Engage, Deliver…and repeat</vt:lpstr>
      <vt:lpstr>So far, so good! </vt:lpstr>
      <vt:lpstr>PAACE Takeaways</vt:lpstr>
      <vt:lpstr>The End…or the beginning of the next chapter!</vt:lpstr>
      <vt:lpstr>PAACE: A new name and a new vision</vt:lpstr>
      <vt:lpstr>The PAACE pathway…a program for 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Pitreavie Road Runners</dc:title>
  <dc:creator>C Blair</dc:creator>
  <cp:lastModifiedBy>Hannah Pretty</cp:lastModifiedBy>
  <cp:revision>86</cp:revision>
  <dcterms:created xsi:type="dcterms:W3CDTF">2015-04-24T17:41:14Z</dcterms:created>
  <dcterms:modified xsi:type="dcterms:W3CDTF">2021-03-10T15:56:29Z</dcterms:modified>
</cp:coreProperties>
</file>